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o Black" panose="020B0604020202020204" charset="0"/>
      <p:regular r:id="rId28"/>
    </p:embeddedFont>
    <p:embeddedFont>
      <p:font typeface="Bebas Neue Bold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Open Sans" panose="020B0604020202020204" charset="0"/>
      <p:regular r:id="rId31"/>
    </p:embeddedFont>
    <p:embeddedFont>
      <p:font typeface="Open Sans Bold" panose="020B0604020202020204" charset="0"/>
      <p:regular r:id="rId32"/>
    </p:embeddedFont>
    <p:embeddedFont>
      <p:font typeface="Pattanakarn" panose="020B0604020202020204" charset="-34"/>
      <p:regular r:id="rId33"/>
    </p:embeddedFont>
    <p:embeddedFont>
      <p:font typeface="Pattanakarn Bold" panose="020B0604020202020204" charset="-34"/>
      <p:regular r:id="rId34"/>
    </p:embeddedFont>
    <p:embeddedFont>
      <p:font typeface="Pattanakarn Heavy" panose="020B0604020202020204" charset="-34"/>
      <p:regular r:id="rId35"/>
    </p:embeddedFont>
    <p:embeddedFont>
      <p:font typeface="Poppins" panose="020B0604020202020204" charset="0"/>
      <p:regular r:id="rId36"/>
    </p:embeddedFont>
    <p:embeddedFont>
      <p:font typeface="Poppins Semi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77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algorithme qui prend en entrée des données de taille</a:t>
            </a:r>
          </a:p>
          <a:p>
            <a:r>
              <a:rPr lang="en-US"/>
              <a:t>variable et les transforme en une empreinte numérique de taille fixe, appelée hash ou</a:t>
            </a:r>
          </a:p>
          <a:p>
            <a:r>
              <a:rPr lang="en-US"/>
              <a:t>haché. Cette empreinte est unique pour chaque ensemble de données.</a:t>
            </a:r>
          </a:p>
          <a:p>
            <a:endParaRPr lang="en-US"/>
          </a:p>
          <a:p>
            <a:r>
              <a:rPr lang="en-US"/>
              <a:t>C'est a dire : </a:t>
            </a:r>
          </a:p>
          <a:p>
            <a:r>
              <a:rPr lang="en-US"/>
              <a:t>BOITE-MATH-RESULTAT</a:t>
            </a:r>
          </a:p>
          <a:p>
            <a:endParaRPr lang="en-US"/>
          </a:p>
          <a:p>
            <a:r>
              <a:rPr lang="en-US"/>
              <a:t>Un bon fonction de hashage doit répondre a certains caractéristiques propre au fonction des hashages.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L'un des premier fonction de hashage est : MD5 famille des MD : Ronald Rivest en 1991. C'est une fonction à 128 bits. Sorti 32caracteres ou 16bits.</a:t>
            </a:r>
          </a:p>
          <a:p>
            <a:endParaRPr lang="en-US"/>
          </a:p>
          <a:p>
            <a:r>
              <a:rPr lang="en-US"/>
              <a:t>BCRYPT:  stockage mots de passe. basée sur l'algorithme de chiffrement Blowfish .</a:t>
            </a:r>
          </a:p>
          <a:p>
            <a:r>
              <a:rPr lang="en-US"/>
              <a:t>conçue par Niels Provos et David Mazières en 1999.</a:t>
            </a:r>
          </a:p>
          <a:p>
            <a:r>
              <a:rPr lang="en-US"/>
              <a:t>sorti 64caracteres.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 plus connu c'est la protection des mdp c'est donc : E&amp;SED. </a:t>
            </a:r>
          </a:p>
          <a:p>
            <a:endParaRPr lang="en-US"/>
          </a:p>
          <a:p>
            <a:r>
              <a:rPr lang="en-US"/>
              <a:t>on les utilise aussi dans la crypto monnaies somme bitcoin pour : </a:t>
            </a:r>
          </a:p>
          <a:p>
            <a:endParaRPr lang="en-US"/>
          </a:p>
          <a:p>
            <a:r>
              <a:rPr lang="en-US"/>
              <a:t>VID: voir si les données n'ont pas été modifier ou altérer depuis sa création ou pdt la transmission.</a:t>
            </a:r>
          </a:p>
          <a:p>
            <a:endParaRPr lang="en-US"/>
          </a:p>
          <a:p>
            <a:r>
              <a:rPr lang="en-US"/>
              <a:t>VAD:  signature électronique, pour la non répudiation.</a:t>
            </a:r>
          </a:p>
          <a:p>
            <a:endParaRPr lang="en-US"/>
          </a:p>
          <a:p>
            <a:r>
              <a:rPr lang="en-US"/>
              <a:t>usage en ID: Générateurs pseudo-aléatoires.</a:t>
            </a:r>
          </a:p>
          <a:p>
            <a:endParaRPr lang="en-US"/>
          </a:p>
          <a:p>
            <a:r>
              <a:rPr lang="en-US"/>
              <a:t>pour craquer ces fonctions de hachages a différente attaque.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contenu de cela, on peut quand meme avoir des avantages a l'utilisation de ces fonctions n'est ce pas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les fonctions de hashage sont très utiliser notamment en cryptomonnaies.</a:t>
            </a:r>
          </a:p>
          <a:p>
            <a:r>
              <a:rPr lang="en-US"/>
              <a:t>on va parle du plus populaires BITCOIN créer en 2009 par Satoshi Nakamoto.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bitcoin, on utiliser SHA-256 fonction de hashage vu precedement.</a:t>
            </a:r>
          </a:p>
          <a:p>
            <a:r>
              <a:rPr lang="en-US"/>
              <a:t>avec Blockchain un technologie recent</a:t>
            </a:r>
          </a:p>
          <a:p>
            <a:r>
              <a:rPr lang="en-US"/>
              <a:t>et </a:t>
            </a:r>
          </a:p>
          <a:p>
            <a:r>
              <a:rPr lang="en-US"/>
              <a:t>l'arbre de merkle.</a:t>
            </a:r>
          </a:p>
          <a:p>
            <a:r>
              <a:rPr lang="en-US"/>
              <a:t>comme a deja vu SHA256 on va expliquer blockchain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Parle nous de la complexite des algorithme de hashage mon amie.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79571" y="-253429"/>
            <a:ext cx="18847142" cy="10793858"/>
            <a:chOff x="0" y="0"/>
            <a:chExt cx="4963856" cy="2842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3856" cy="2842827"/>
            </a:xfrm>
            <a:custGeom>
              <a:avLst/>
              <a:gdLst/>
              <a:ahLst/>
              <a:cxnLst/>
              <a:rect l="l" t="t" r="r" b="b"/>
              <a:pathLst>
                <a:path w="4963856" h="2842827">
                  <a:moveTo>
                    <a:pt x="0" y="0"/>
                  </a:moveTo>
                  <a:lnTo>
                    <a:pt x="4963856" y="0"/>
                  </a:lnTo>
                  <a:lnTo>
                    <a:pt x="4963856" y="2842827"/>
                  </a:lnTo>
                  <a:lnTo>
                    <a:pt x="0" y="2842827"/>
                  </a:ln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90000"/>
                  </a:srgbClr>
                </a:gs>
                <a:gs pos="33333">
                  <a:srgbClr val="4A14AD">
                    <a:alpha val="90000"/>
                  </a:srgbClr>
                </a:gs>
                <a:gs pos="66667">
                  <a:srgbClr val="1B0489">
                    <a:alpha val="90000"/>
                  </a:srgbClr>
                </a:gs>
                <a:gs pos="100000">
                  <a:srgbClr val="CD1BEB">
                    <a:alpha val="9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63856" cy="288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826449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8" name="Freeform 8"/>
          <p:cNvSpPr/>
          <p:nvPr/>
        </p:nvSpPr>
        <p:spPr>
          <a:xfrm rot="-5095658">
            <a:off x="10309833" y="-1142651"/>
            <a:ext cx="14366878" cy="11676354"/>
          </a:xfrm>
          <a:custGeom>
            <a:avLst/>
            <a:gdLst/>
            <a:ahLst/>
            <a:cxnLst/>
            <a:rect l="l" t="t" r="r" b="b"/>
            <a:pathLst>
              <a:path w="14366878" h="11676354">
                <a:moveTo>
                  <a:pt x="0" y="0"/>
                </a:moveTo>
                <a:lnTo>
                  <a:pt x="14366879" y="0"/>
                </a:lnTo>
                <a:lnTo>
                  <a:pt x="14366879" y="11676354"/>
                </a:lnTo>
                <a:lnTo>
                  <a:pt x="0" y="1167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77747" y="6047853"/>
            <a:ext cx="5368766" cy="636621"/>
            <a:chOff x="0" y="0"/>
            <a:chExt cx="1338485" cy="1587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8485" cy="158716"/>
            </a:xfrm>
            <a:custGeom>
              <a:avLst/>
              <a:gdLst/>
              <a:ahLst/>
              <a:cxnLst/>
              <a:rect l="l" t="t" r="r" b="b"/>
              <a:pathLst>
                <a:path w="1338485" h="158716">
                  <a:moveTo>
                    <a:pt x="0" y="0"/>
                  </a:moveTo>
                  <a:lnTo>
                    <a:pt x="1338485" y="0"/>
                  </a:lnTo>
                  <a:lnTo>
                    <a:pt x="1338485" y="158716"/>
                  </a:lnTo>
                  <a:lnTo>
                    <a:pt x="0" y="158716"/>
                  </a:lnTo>
                  <a:close/>
                </a:path>
              </a:pathLst>
            </a:custGeom>
            <a:solidFill>
              <a:srgbClr val="D40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38485" cy="196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77747" y="3667647"/>
            <a:ext cx="12463773" cy="250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  <a:spcBef>
                <a:spcPct val="0"/>
              </a:spcBef>
            </a:pPr>
            <a:r>
              <a:rPr lang="en-US" sz="14666" spc="-278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FONCTION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747" y="1962895"/>
            <a:ext cx="10737532" cy="250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  <a:spcBef>
                <a:spcPct val="0"/>
              </a:spcBef>
            </a:pPr>
            <a:r>
              <a:rPr lang="en-US" sz="14666" spc="-278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HASH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747" y="929595"/>
            <a:ext cx="4260103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IAO CRYPTO 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92047" y="6827223"/>
            <a:ext cx="12463773" cy="197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Présenté par :</a:t>
            </a: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EL FID NOUHAILA</a:t>
            </a:r>
          </a:p>
          <a:p>
            <a:pPr marL="820427" lvl="1" indent="-410214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LEFORT Nomenjanahary Nuno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088716" y="-561623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72178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64692" y="-2273792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5199" y="583420"/>
            <a:ext cx="957520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ATTAQUE  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73346" y="3451576"/>
            <a:ext cx="1214130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Attaques de Déni de 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02482" y="583424"/>
            <a:ext cx="10813276" cy="11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CONSEQUENCE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9397" y="5029200"/>
            <a:ext cx="11369206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Compromission des protocoles cryptographiques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2221" y="42085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948242" y="6911"/>
            <a:ext cx="16230600" cy="129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Avantage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442" y="2558289"/>
            <a:ext cx="4804053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Intégrité des Données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893" y="7253409"/>
            <a:ext cx="6456283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Protection des Mots de Passe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1564" y="5029200"/>
            <a:ext cx="589823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Efficacité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8158" y="2558289"/>
            <a:ext cx="858360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Identification Unique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1793" y="7253409"/>
            <a:ext cx="642215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Compatibilité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2031" y="2299438"/>
            <a:ext cx="16014365" cy="566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4"/>
              </a:lnSpc>
            </a:pPr>
            <a:r>
              <a:rPr lang="en-US" sz="8038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Les fonctions de hachage sont-elles</a:t>
            </a:r>
          </a:p>
          <a:p>
            <a:pPr algn="l">
              <a:lnSpc>
                <a:spcPts val="11254"/>
              </a:lnSpc>
              <a:spcBef>
                <a:spcPct val="0"/>
              </a:spcBef>
            </a:pPr>
            <a:r>
              <a:rPr lang="en-US" sz="8038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suffisantes pour la cryptographie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7404" y="5054848"/>
            <a:ext cx="976028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NON 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970449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66656" y="3357500"/>
            <a:ext cx="12246329" cy="1224632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9177" y="2086728"/>
            <a:ext cx="9087334" cy="181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86"/>
              </a:lnSpc>
              <a:spcBef>
                <a:spcPct val="0"/>
              </a:spcBef>
            </a:pPr>
            <a:r>
              <a:rPr lang="en-US" sz="10633" dirty="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WHY?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4523" y="4233882"/>
            <a:ext cx="1027247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Vulnérabilités aux Attaques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927" y="5968702"/>
            <a:ext cx="8015503" cy="90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Limites</a:t>
            </a:r>
            <a:r>
              <a:rPr lang="en-US" sz="519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Structurelles</a:t>
            </a:r>
            <a:endParaRPr lang="en-US" sz="5199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87010" y="7994356"/>
            <a:ext cx="10162223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Faiblesses dans la Pratique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57114" y="1927651"/>
            <a:ext cx="6394564" cy="6394564"/>
          </a:xfrm>
          <a:custGeom>
            <a:avLst/>
            <a:gdLst/>
            <a:ahLst/>
            <a:cxnLst/>
            <a:rect l="l" t="t" r="r" b="b"/>
            <a:pathLst>
              <a:path w="6394564" h="6394564">
                <a:moveTo>
                  <a:pt x="0" y="0"/>
                </a:moveTo>
                <a:lnTo>
                  <a:pt x="6394564" y="0"/>
                </a:lnTo>
                <a:lnTo>
                  <a:pt x="6394564" y="6394564"/>
                </a:lnTo>
                <a:lnTo>
                  <a:pt x="0" y="639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APPLICATION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1657" y="2392132"/>
            <a:ext cx="16297026" cy="363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CRYPTO</a:t>
            </a:r>
          </a:p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    MONNAIES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1657" y="6223842"/>
            <a:ext cx="11369206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BITCOIN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883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245430" y="-998521"/>
            <a:ext cx="2846277" cy="2846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41789" y="7293373"/>
            <a:ext cx="1964927" cy="19649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9240" y="2421339"/>
            <a:ext cx="6023768" cy="6023768"/>
          </a:xfrm>
          <a:custGeom>
            <a:avLst/>
            <a:gdLst/>
            <a:ahLst/>
            <a:cxnLst/>
            <a:rect l="l" t="t" r="r" b="b"/>
            <a:pathLst>
              <a:path w="6023768" h="6023768">
                <a:moveTo>
                  <a:pt x="0" y="0"/>
                </a:moveTo>
                <a:lnTo>
                  <a:pt x="6023768" y="0"/>
                </a:lnTo>
                <a:lnTo>
                  <a:pt x="6023768" y="6023769"/>
                </a:lnTo>
                <a:lnTo>
                  <a:pt x="0" y="6023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3654" y="2209012"/>
            <a:ext cx="7994346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SHA-256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03224" y="4672811"/>
            <a:ext cx="7994346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BLOCKCHAIN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78162" y="7136611"/>
            <a:ext cx="1110545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ARBRE DE MERKLE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15179" y="2599871"/>
            <a:ext cx="998038" cy="9980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BlockChain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981380" y="3098890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5343041" y="3133609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517166" y="4519612"/>
            <a:ext cx="1360581" cy="1372911"/>
            <a:chOff x="0" y="0"/>
            <a:chExt cx="583512" cy="58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512" cy="588800"/>
            </a:xfrm>
            <a:custGeom>
              <a:avLst/>
              <a:gdLst/>
              <a:ahLst/>
              <a:cxnLst/>
              <a:rect l="l" t="t" r="r" b="b"/>
              <a:pathLst>
                <a:path w="583512" h="588800">
                  <a:moveTo>
                    <a:pt x="0" y="0"/>
                  </a:moveTo>
                  <a:lnTo>
                    <a:pt x="583512" y="0"/>
                  </a:lnTo>
                  <a:lnTo>
                    <a:pt x="583512" y="588800"/>
                  </a:lnTo>
                  <a:lnTo>
                    <a:pt x="0" y="588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512" cy="62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170878" y="4538662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2170878" y="5194728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2170878" y="5873473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3210557" y="4196079"/>
            <a:ext cx="1795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10556" y="4819967"/>
            <a:ext cx="380689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actuel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03651" y="5495608"/>
            <a:ext cx="489455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précédent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5096" y="4217034"/>
            <a:ext cx="51730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Bitcoin: {De: A: Montant:}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108526" y="2634590"/>
            <a:ext cx="998038" cy="998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70188" y="2599871"/>
            <a:ext cx="998038" cy="99803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15179" y="2599871"/>
            <a:ext cx="998038" cy="9980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BlockChain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981380" y="3098890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5343041" y="3133609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517166" y="4519612"/>
            <a:ext cx="1360581" cy="1372911"/>
            <a:chOff x="0" y="0"/>
            <a:chExt cx="583512" cy="58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512" cy="588800"/>
            </a:xfrm>
            <a:custGeom>
              <a:avLst/>
              <a:gdLst/>
              <a:ahLst/>
              <a:cxnLst/>
              <a:rect l="l" t="t" r="r" b="b"/>
              <a:pathLst>
                <a:path w="583512" h="588800">
                  <a:moveTo>
                    <a:pt x="0" y="0"/>
                  </a:moveTo>
                  <a:lnTo>
                    <a:pt x="583512" y="0"/>
                  </a:lnTo>
                  <a:lnTo>
                    <a:pt x="583512" y="588800"/>
                  </a:lnTo>
                  <a:lnTo>
                    <a:pt x="0" y="588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512" cy="62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170878" y="4538662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2170878" y="5194728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2170878" y="5873473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3210557" y="4196079"/>
            <a:ext cx="1795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10556" y="4819967"/>
            <a:ext cx="370682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actuel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03650" y="5495608"/>
            <a:ext cx="484088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précédent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5096" y="4217034"/>
            <a:ext cx="51730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Bitcoin: {De: A: Montant:}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108526" y="2634590"/>
            <a:ext cx="998038" cy="998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70188" y="2599871"/>
            <a:ext cx="998038" cy="99803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877747" y="6816448"/>
            <a:ext cx="998038" cy="99803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37058" y="6866573"/>
            <a:ext cx="998038" cy="99803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639814" y="6837998"/>
            <a:ext cx="998038" cy="99803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3180171" y="7296417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4" name="AutoShape 44"/>
          <p:cNvSpPr/>
          <p:nvPr/>
        </p:nvSpPr>
        <p:spPr>
          <a:xfrm>
            <a:off x="5512630" y="7277367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5" name="TextBox 45"/>
          <p:cNvSpPr txBox="1"/>
          <p:nvPr/>
        </p:nvSpPr>
        <p:spPr>
          <a:xfrm>
            <a:off x="1142844" y="8559935"/>
            <a:ext cx="76706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Hash: 1ZEF  Hash: 6SDE  Hash: Q95Z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PH0: 0000    PH1: 1ZEF     PH2: 6SDE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74844" y="8046220"/>
            <a:ext cx="12755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X6Y3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15179" y="2599871"/>
            <a:ext cx="998038" cy="9980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BlockChain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981380" y="3098890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5343041" y="3133609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517166" y="4519612"/>
            <a:ext cx="1360581" cy="1372911"/>
            <a:chOff x="0" y="0"/>
            <a:chExt cx="583512" cy="58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512" cy="588800"/>
            </a:xfrm>
            <a:custGeom>
              <a:avLst/>
              <a:gdLst/>
              <a:ahLst/>
              <a:cxnLst/>
              <a:rect l="l" t="t" r="r" b="b"/>
              <a:pathLst>
                <a:path w="583512" h="588800">
                  <a:moveTo>
                    <a:pt x="0" y="0"/>
                  </a:moveTo>
                  <a:lnTo>
                    <a:pt x="583512" y="0"/>
                  </a:lnTo>
                  <a:lnTo>
                    <a:pt x="583512" y="588800"/>
                  </a:lnTo>
                  <a:lnTo>
                    <a:pt x="0" y="588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512" cy="62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170878" y="4538662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2170878" y="5194728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2170878" y="5873473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3210557" y="4196079"/>
            <a:ext cx="1795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10556" y="4819967"/>
            <a:ext cx="40284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actuel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03650" y="5495608"/>
            <a:ext cx="484088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précédent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5096" y="4217034"/>
            <a:ext cx="51730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Bitcoin: {De: A: Montant:}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108526" y="2634590"/>
            <a:ext cx="998038" cy="998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70188" y="2599871"/>
            <a:ext cx="998038" cy="99803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877747" y="6816448"/>
            <a:ext cx="998038" cy="99803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37058" y="6866573"/>
            <a:ext cx="998038" cy="99803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639814" y="6837998"/>
            <a:ext cx="998038" cy="99803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3180171" y="7296417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4" name="TextBox 44"/>
          <p:cNvSpPr txBox="1"/>
          <p:nvPr/>
        </p:nvSpPr>
        <p:spPr>
          <a:xfrm>
            <a:off x="1142844" y="8559935"/>
            <a:ext cx="76706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Hash: 1ZEF  Hash: </a:t>
            </a:r>
            <a:r>
              <a:rPr lang="en-US" sz="3399" strike="sng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6SDE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Hash: Q95Z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PH0: 0000    PH1: 1ZEF     PH2: 6SDE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874844" y="8046220"/>
            <a:ext cx="12755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X6Y3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15179" y="2599871"/>
            <a:ext cx="998038" cy="9980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BlockChain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981380" y="3098890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5343041" y="3133609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517166" y="4519612"/>
            <a:ext cx="1360581" cy="1372911"/>
            <a:chOff x="0" y="0"/>
            <a:chExt cx="583512" cy="58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512" cy="588800"/>
            </a:xfrm>
            <a:custGeom>
              <a:avLst/>
              <a:gdLst/>
              <a:ahLst/>
              <a:cxnLst/>
              <a:rect l="l" t="t" r="r" b="b"/>
              <a:pathLst>
                <a:path w="583512" h="588800">
                  <a:moveTo>
                    <a:pt x="0" y="0"/>
                  </a:moveTo>
                  <a:lnTo>
                    <a:pt x="583512" y="0"/>
                  </a:lnTo>
                  <a:lnTo>
                    <a:pt x="583512" y="588800"/>
                  </a:lnTo>
                  <a:lnTo>
                    <a:pt x="0" y="588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512" cy="62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170878" y="4538662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2170878" y="5194728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2170878" y="5873473"/>
            <a:ext cx="81050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3210557" y="4196079"/>
            <a:ext cx="1795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10556" y="4819967"/>
            <a:ext cx="370682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actuel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03650" y="5495608"/>
            <a:ext cx="484088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 block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précédent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5096" y="4217034"/>
            <a:ext cx="51730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Bitcoin: {De: A: Montant:}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108526" y="2634590"/>
            <a:ext cx="998038" cy="998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70188" y="2599871"/>
            <a:ext cx="998038" cy="99803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877747" y="6816448"/>
            <a:ext cx="998038" cy="99803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37058" y="6866573"/>
            <a:ext cx="998038" cy="99803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639814" y="6837998"/>
            <a:ext cx="998038" cy="99803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3180171" y="7296417"/>
            <a:ext cx="8604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44" name="TextBox 44"/>
          <p:cNvSpPr txBox="1"/>
          <p:nvPr/>
        </p:nvSpPr>
        <p:spPr>
          <a:xfrm>
            <a:off x="1142844" y="8559935"/>
            <a:ext cx="767063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Hash: 1ZEF  Hash: </a:t>
            </a:r>
            <a:r>
              <a:rPr lang="en-US" sz="3399" strike="sng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6SDE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Hash: Q95Z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PH0: 0000    PH1: 1ZEF     PH2: 6SDE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874844" y="8046220"/>
            <a:ext cx="12755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X6Y3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75354" y="3964939"/>
            <a:ext cx="5398246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PROOF OF WORK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59500" y="4570940"/>
            <a:ext cx="35400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10MIN/BLOCK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316420" y="5811202"/>
            <a:ext cx="435209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718911" y="6447422"/>
            <a:ext cx="364605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P2P NETWORK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763795" y="2745533"/>
            <a:ext cx="3424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75470"/>
            <a:ext cx="18288000" cy="135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>
                <a:solidFill>
                  <a:srgbClr val="FFFFFF"/>
                </a:solidFill>
                <a:latin typeface="Pattanakarn Heavy"/>
                <a:ea typeface="Pattanakarn Heavy"/>
                <a:cs typeface="Pattanakarn Heavy"/>
                <a:sym typeface="Pattanakarn Heavy"/>
              </a:rPr>
              <a:t>Table de contenu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66011" y="4249399"/>
            <a:ext cx="2631923" cy="1315962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UTILISATION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79792" y="4249399"/>
            <a:ext cx="2631923" cy="1315962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GENERALITE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28038" y="6341636"/>
            <a:ext cx="2631923" cy="1315962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AVANTAGE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15391" y="6341636"/>
            <a:ext cx="2631923" cy="1315962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ATT/CONSQ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36312" y="6341636"/>
            <a:ext cx="2631923" cy="1315962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COMPLEXITE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27377" y="7942338"/>
            <a:ext cx="2631923" cy="1315962"/>
            <a:chOff x="0" y="0"/>
            <a:chExt cx="8128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DEMO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7942338"/>
            <a:ext cx="2631923" cy="1315962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CRYPTO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8038" y="2161912"/>
            <a:ext cx="2631923" cy="1315962"/>
            <a:chOff x="0" y="0"/>
            <a:chExt cx="8128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attanakarn Bold"/>
                  <a:ea typeface="Pattanakarn Bold"/>
                  <a:cs typeface="Pattanakarn Bold"/>
                  <a:sym typeface="Pattanakarn Bold"/>
                </a:rPr>
                <a:t>INTRODUCTION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 Arbre de Merkle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915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3698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12155" y="8811724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47264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83687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20109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71171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26025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1940" y="7090101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99588" y="7051195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3889" y="7090101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52267" y="7090101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10394" y="4887932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78263" y="4887932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34697" y="3220344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5479094" y="3538479"/>
            <a:ext cx="2355603" cy="13685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 flipH="1" flipV="1">
            <a:off x="9703397" y="3538479"/>
            <a:ext cx="2374866" cy="16675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V="1">
            <a:off x="3240640" y="5505152"/>
            <a:ext cx="1031758" cy="19030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 flipH="1" flipV="1">
            <a:off x="4544744" y="5505152"/>
            <a:ext cx="1154844" cy="186417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11626829" y="5505152"/>
            <a:ext cx="1385784" cy="160399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 flipH="1" flipV="1">
            <a:off x="13012613" y="5505152"/>
            <a:ext cx="1339654" cy="19030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V="1">
            <a:off x="1216265" y="7707321"/>
            <a:ext cx="1090025" cy="1162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V="1">
            <a:off x="5446505" y="7668415"/>
            <a:ext cx="1187433" cy="1162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V="1">
            <a:off x="9718026" y="7707321"/>
            <a:ext cx="1270213" cy="1162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V="1">
            <a:off x="13976220" y="8006406"/>
            <a:ext cx="1310397" cy="8632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H="1" flipV="1">
            <a:off x="2306290" y="7707321"/>
            <a:ext cx="1031758" cy="1162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H="1" flipV="1">
            <a:off x="6633938" y="7668415"/>
            <a:ext cx="1059331" cy="11886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flipH="1" flipV="1">
            <a:off x="10988239" y="7707321"/>
            <a:ext cx="1053071" cy="11433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flipH="1" flipV="1">
            <a:off x="15286617" y="7707321"/>
            <a:ext cx="1102732" cy="113706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2115" y="2969775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BITCOIN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065067"/>
            <a:ext cx="1828800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 Racine de Merkle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25481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47264" y="8850630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940" y="7090101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12914" y="7090101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559aead08264d5795d3909718cdd05abd49572e84fe55590eef31a88a08fdffd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10394" y="4887932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8263" y="4887932"/>
            <a:ext cx="186870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34697" y="3210819"/>
            <a:ext cx="1868700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559aead08264d5795d3909718cdd05abd49572e84fe55590eef31a88a08fdffd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5479094" y="3716914"/>
            <a:ext cx="2355603" cy="14891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H="1" flipV="1">
            <a:off x="9703397" y="3716914"/>
            <a:ext cx="2374866" cy="14891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 flipV="1">
            <a:off x="3240640" y="5505152"/>
            <a:ext cx="1031758" cy="19030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flipH="1" flipV="1">
            <a:off x="4544744" y="5505152"/>
            <a:ext cx="798297" cy="160399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 flipV="1">
            <a:off x="5459831" y="7707321"/>
            <a:ext cx="1187433" cy="1162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flipH="1" flipV="1">
            <a:off x="6647264" y="7707321"/>
            <a:ext cx="1046005" cy="114971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071879" y="-1220887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0605" y="491346"/>
            <a:ext cx="10570604" cy="130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COMPLEXITE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564" y="2705495"/>
            <a:ext cx="86214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MD5 : 320 ns - 128 bytes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7983" y="4195322"/>
            <a:ext cx="1037001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SHA-256 : 600 ns -256 bytes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9701" y="5691142"/>
            <a:ext cx="875429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BCRYPT: 4kb - 8kb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6851" y="7713552"/>
            <a:ext cx="846247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ARGON 2: 64 kb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245430" y="-998521"/>
            <a:ext cx="2846277" cy="28462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41789" y="7293373"/>
            <a:ext cx="1964927" cy="19649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29240" y="2421339"/>
            <a:ext cx="6023768" cy="6023768"/>
          </a:xfrm>
          <a:custGeom>
            <a:avLst/>
            <a:gdLst/>
            <a:ahLst/>
            <a:cxnLst/>
            <a:rect l="l" t="t" r="r" b="b"/>
            <a:pathLst>
              <a:path w="6023768" h="6023768">
                <a:moveTo>
                  <a:pt x="0" y="0"/>
                </a:moveTo>
                <a:lnTo>
                  <a:pt x="6023768" y="0"/>
                </a:lnTo>
                <a:lnTo>
                  <a:pt x="6023768" y="6023769"/>
                </a:lnTo>
                <a:lnTo>
                  <a:pt x="0" y="6023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49034" y="4585499"/>
            <a:ext cx="1174772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DEMONSTARTION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245430" y="-998521"/>
            <a:ext cx="2846277" cy="28462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41789" y="7293373"/>
            <a:ext cx="1964927" cy="19649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29240" y="2421339"/>
            <a:ext cx="6023768" cy="6023768"/>
          </a:xfrm>
          <a:custGeom>
            <a:avLst/>
            <a:gdLst/>
            <a:ahLst/>
            <a:cxnLst/>
            <a:rect l="l" t="t" r="r" b="b"/>
            <a:pathLst>
              <a:path w="6023768" h="6023768">
                <a:moveTo>
                  <a:pt x="0" y="0"/>
                </a:moveTo>
                <a:lnTo>
                  <a:pt x="6023768" y="0"/>
                </a:lnTo>
                <a:lnTo>
                  <a:pt x="6023768" y="6023769"/>
                </a:lnTo>
                <a:lnTo>
                  <a:pt x="0" y="6023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1934" y="4441354"/>
            <a:ext cx="11468800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9333" b="-93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79571" y="-253429"/>
            <a:ext cx="18847142" cy="10793858"/>
            <a:chOff x="0" y="0"/>
            <a:chExt cx="4963856" cy="28428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3856" cy="2842827"/>
            </a:xfrm>
            <a:custGeom>
              <a:avLst/>
              <a:gdLst/>
              <a:ahLst/>
              <a:cxnLst/>
              <a:rect l="l" t="t" r="r" b="b"/>
              <a:pathLst>
                <a:path w="4963856" h="2842827">
                  <a:moveTo>
                    <a:pt x="0" y="0"/>
                  </a:moveTo>
                  <a:lnTo>
                    <a:pt x="4963856" y="0"/>
                  </a:lnTo>
                  <a:lnTo>
                    <a:pt x="4963856" y="2842827"/>
                  </a:lnTo>
                  <a:lnTo>
                    <a:pt x="0" y="2842827"/>
                  </a:ln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90000"/>
                  </a:srgbClr>
                </a:gs>
                <a:gs pos="33333">
                  <a:srgbClr val="4A14AD">
                    <a:alpha val="90000"/>
                  </a:srgbClr>
                </a:gs>
                <a:gs pos="66667">
                  <a:srgbClr val="1B0489">
                    <a:alpha val="90000"/>
                  </a:srgbClr>
                </a:gs>
                <a:gs pos="100000">
                  <a:srgbClr val="CD1BEB">
                    <a:alpha val="9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63856" cy="288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826449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140026" y="-2336898"/>
            <a:ext cx="10073263" cy="100732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67000"/>
                  </a:srgbClr>
                </a:gs>
                <a:gs pos="33333">
                  <a:srgbClr val="4A14AD">
                    <a:alpha val="67000"/>
                  </a:srgbClr>
                </a:gs>
                <a:gs pos="66667">
                  <a:srgbClr val="1B0489">
                    <a:alpha val="67000"/>
                  </a:srgbClr>
                </a:gs>
                <a:gs pos="100000">
                  <a:srgbClr val="CD1BEB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0800000">
            <a:off x="14544001" y="7391304"/>
            <a:ext cx="4985070" cy="498507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67000"/>
                  </a:srgbClr>
                </a:gs>
                <a:gs pos="33333">
                  <a:srgbClr val="4A14AD">
                    <a:alpha val="67000"/>
                  </a:srgbClr>
                </a:gs>
                <a:gs pos="66667">
                  <a:srgbClr val="1B0489">
                    <a:alpha val="67000"/>
                  </a:srgbClr>
                </a:gs>
                <a:gs pos="100000">
                  <a:srgbClr val="CD1BEB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43041" y="3086100"/>
            <a:ext cx="1294598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spc="-227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QUESTIONS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5179" y="3086100"/>
            <a:ext cx="446027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 spc="-227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DES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QUESTIONS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68310" y="5556771"/>
            <a:ext cx="10046453" cy="797377"/>
            <a:chOff x="0" y="0"/>
            <a:chExt cx="2247956" cy="1784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7956" cy="178418"/>
            </a:xfrm>
            <a:custGeom>
              <a:avLst/>
              <a:gdLst/>
              <a:ahLst/>
              <a:cxnLst/>
              <a:rect l="l" t="t" r="r" b="b"/>
              <a:pathLst>
                <a:path w="2247956" h="178418">
                  <a:moveTo>
                    <a:pt x="0" y="0"/>
                  </a:moveTo>
                  <a:lnTo>
                    <a:pt x="2247956" y="0"/>
                  </a:lnTo>
                  <a:lnTo>
                    <a:pt x="2247956" y="178418"/>
                  </a:lnTo>
                  <a:lnTo>
                    <a:pt x="0" y="178418"/>
                  </a:lnTo>
                  <a:close/>
                </a:path>
              </a:pathLst>
            </a:custGeom>
            <a:solidFill>
              <a:srgbClr val="D400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47956" cy="216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4FF">
                <a:alpha val="100000"/>
              </a:srgbClr>
            </a:gs>
            <a:gs pos="33333">
              <a:srgbClr val="4A14AD">
                <a:alpha val="100000"/>
              </a:srgbClr>
            </a:gs>
            <a:gs pos="66667">
              <a:srgbClr val="1B0489">
                <a:alpha val="100000"/>
              </a:srgbClr>
            </a:gs>
            <a:gs pos="100000">
              <a:srgbClr val="CD1B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24251" y="-126494"/>
            <a:ext cx="10588923" cy="105889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117848" y="-1048650"/>
            <a:ext cx="5140080" cy="51400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49872" y="31486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HISTOIRE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4297" y="3192569"/>
            <a:ext cx="9174158" cy="370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86"/>
              </a:lnSpc>
              <a:spcBef>
                <a:spcPct val="0"/>
              </a:spcBef>
            </a:pPr>
            <a:r>
              <a:rPr lang="en-US" sz="10633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Contexte Historique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527764" y="-2237860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4"/>
                </a:lnTo>
                <a:lnTo>
                  <a:pt x="0" y="1181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87874" y="2914851"/>
            <a:ext cx="6394564" cy="6394564"/>
          </a:xfrm>
          <a:custGeom>
            <a:avLst/>
            <a:gdLst/>
            <a:ahLst/>
            <a:cxnLst/>
            <a:rect l="l" t="t" r="r" b="b"/>
            <a:pathLst>
              <a:path w="6394564" h="6394564">
                <a:moveTo>
                  <a:pt x="0" y="0"/>
                </a:moveTo>
                <a:lnTo>
                  <a:pt x="6394564" y="0"/>
                </a:lnTo>
                <a:lnTo>
                  <a:pt x="6394564" y="6394565"/>
                </a:lnTo>
                <a:lnTo>
                  <a:pt x="0" y="6394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1657" y="2325457"/>
            <a:ext cx="9575208" cy="242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35"/>
              </a:lnSpc>
              <a:spcBef>
                <a:spcPct val="0"/>
              </a:spcBef>
            </a:pPr>
            <a:r>
              <a:rPr lang="en-US" sz="14168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C’est quoi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1657" y="4450908"/>
            <a:ext cx="11369206" cy="126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4"/>
              </a:lnSpc>
              <a:spcBef>
                <a:spcPct val="0"/>
              </a:spcBef>
            </a:pPr>
            <a:r>
              <a:rPr lang="en-US" sz="7438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fonction de hashage?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1657" y="5997834"/>
            <a:ext cx="9760289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Correspondre un donnée taille variable en valeur numérique taille fixé, appelée HASH ou HACHE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2221" y="42085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277979"/>
            <a:ext cx="16230600" cy="129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CARACTERISTIQUE HASH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6722" y="2558289"/>
            <a:ext cx="3391078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Détermination</a:t>
            </a:r>
            <a:endParaRPr lang="en-US" sz="5199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28230" y="3689788"/>
            <a:ext cx="2299928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Efficacité</a:t>
            </a:r>
            <a:endParaRPr lang="en-US" sz="5199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400" y="4942578"/>
            <a:ext cx="589823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Pré</a:t>
            </a:r>
            <a:r>
              <a:rPr lang="en-US" sz="5199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-image </a:t>
            </a: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résistante</a:t>
            </a:r>
            <a:endParaRPr lang="en-US" sz="5199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455374" y="7740335"/>
            <a:ext cx="858360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Diffusion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8158" y="2558289"/>
            <a:ext cx="858360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Uniformité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7142" y="4636719"/>
            <a:ext cx="6215693" cy="1751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Résistance</a:t>
            </a:r>
            <a:r>
              <a:rPr lang="en-US" sz="5199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à la </a:t>
            </a: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seconde</a:t>
            </a:r>
            <a:r>
              <a:rPr lang="en-US" sz="5199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pré</a:t>
            </a:r>
            <a:r>
              <a:rPr lang="en-US" sz="5199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-image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7142" y="7740335"/>
            <a:ext cx="642215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Taille fixe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27945" y="6710484"/>
            <a:ext cx="2299928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COLLISION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233804" y="-1454490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4"/>
                </a:lnTo>
                <a:lnTo>
                  <a:pt x="0" y="1181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60763" y="4640095"/>
            <a:ext cx="6394564" cy="6394564"/>
          </a:xfrm>
          <a:custGeom>
            <a:avLst/>
            <a:gdLst/>
            <a:ahLst/>
            <a:cxnLst/>
            <a:rect l="l" t="t" r="r" b="b"/>
            <a:pathLst>
              <a:path w="6394564" h="6394564">
                <a:moveTo>
                  <a:pt x="0" y="0"/>
                </a:moveTo>
                <a:lnTo>
                  <a:pt x="6394564" y="0"/>
                </a:lnTo>
                <a:lnTo>
                  <a:pt x="6394564" y="6394564"/>
                </a:lnTo>
                <a:lnTo>
                  <a:pt x="0" y="639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54967" y="1065067"/>
            <a:ext cx="1057060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ALGO POPULAIRE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318101" y="2641872"/>
            <a:ext cx="862143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MD5(Message Digit Algorithm 5)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2651" y="3499757"/>
            <a:ext cx="1037001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SHA-256 (Secure Hash Algorithm 256bits)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9701" y="5691142"/>
            <a:ext cx="644138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BCRYPT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65575" y="6955588"/>
            <a:ext cx="846247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ARGON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742884" y="-701314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9869019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167501" y="-2235886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77747" y="929595"/>
            <a:ext cx="3465294" cy="44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9" spc="-4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8214737" y="213737"/>
            <a:ext cx="10073263" cy="100732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13232" y="4820855"/>
            <a:ext cx="11369206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Extraction et stockage efficace données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931240" y="2852718"/>
            <a:ext cx="11369206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Verification integrite données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41562" y="7585373"/>
            <a:ext cx="11369206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Verification authenticite données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50363" y="1083414"/>
            <a:ext cx="957520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UTILISATION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088716" y="-561623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468161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64692" y="-2273792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5199" y="583420"/>
            <a:ext cx="957520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ATTAQUE  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090954" y="3225582"/>
            <a:ext cx="1136920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Attaques par Collision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3232" y="6340518"/>
            <a:ext cx="1136920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Attaques par Dictionnaire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02482" y="583424"/>
            <a:ext cx="10813276" cy="11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CONSEQUENCE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071904" y="4378279"/>
            <a:ext cx="99905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Alteration données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3232" y="7402873"/>
            <a:ext cx="1136920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Perte de confiance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1BEB">
                <a:alpha val="100000"/>
              </a:srgbClr>
            </a:gs>
            <a:gs pos="33333">
              <a:srgbClr val="1B0489">
                <a:alpha val="100000"/>
              </a:srgbClr>
            </a:gs>
            <a:gs pos="66667">
              <a:srgbClr val="4A14AD">
                <a:alpha val="100000"/>
              </a:srgbClr>
            </a:gs>
            <a:gs pos="100000">
              <a:srgbClr val="3604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07766" y="-561623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468161" y="-826449"/>
            <a:ext cx="10161865" cy="11814763"/>
          </a:xfrm>
          <a:custGeom>
            <a:avLst/>
            <a:gdLst/>
            <a:ahLst/>
            <a:cxnLst/>
            <a:rect l="l" t="t" r="r" b="b"/>
            <a:pathLst>
              <a:path w="10161865" h="11814763">
                <a:moveTo>
                  <a:pt x="0" y="0"/>
                </a:moveTo>
                <a:lnTo>
                  <a:pt x="10161865" y="0"/>
                </a:lnTo>
                <a:lnTo>
                  <a:pt x="10161865" y="11814763"/>
                </a:lnTo>
                <a:lnTo>
                  <a:pt x="0" y="118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7435" b="-74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64692" y="-2273792"/>
            <a:ext cx="10073263" cy="100732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36162" y="-394438"/>
            <a:ext cx="2846277" cy="2846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04FF">
                    <a:alpha val="100000"/>
                  </a:srgbClr>
                </a:gs>
                <a:gs pos="33333">
                  <a:srgbClr val="4A14AD">
                    <a:alpha val="100000"/>
                  </a:srgbClr>
                </a:gs>
                <a:gs pos="66667">
                  <a:srgbClr val="1B0489">
                    <a:alpha val="100000"/>
                  </a:srgbClr>
                </a:gs>
                <a:gs pos="100000">
                  <a:srgbClr val="CD1B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913544"/>
            <a:ext cx="686479" cy="607846"/>
          </a:xfrm>
          <a:custGeom>
            <a:avLst/>
            <a:gdLst/>
            <a:ahLst/>
            <a:cxnLst/>
            <a:rect l="l" t="t" r="r" b="b"/>
            <a:pathLst>
              <a:path w="686479" h="607846">
                <a:moveTo>
                  <a:pt x="0" y="0"/>
                </a:moveTo>
                <a:lnTo>
                  <a:pt x="686479" y="0"/>
                </a:lnTo>
                <a:lnTo>
                  <a:pt x="686479" y="607846"/>
                </a:lnTo>
                <a:lnTo>
                  <a:pt x="0" y="6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5199" y="583420"/>
            <a:ext cx="957520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ATTAQUE  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02482" y="2901849"/>
            <a:ext cx="1136920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Force Brute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02482" y="583424"/>
            <a:ext cx="10813276" cy="11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0"/>
              </a:lnSpc>
              <a:spcBef>
                <a:spcPct val="0"/>
              </a:spcBef>
            </a:pPr>
            <a:r>
              <a:rPr lang="en-US" sz="6700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CONSEQUENCE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0225" y="3898799"/>
            <a:ext cx="1136920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Violation intégrité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66241" y="6153048"/>
            <a:ext cx="1136920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Attaques par Birthday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66241" y="7450415"/>
            <a:ext cx="11369206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 Révocation de certificats numériques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697</Words>
  <Application>Microsoft Office PowerPoint</Application>
  <PresentationFormat>Personnalisé</PresentationFormat>
  <Paragraphs>213</Paragraphs>
  <Slides>25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8" baseType="lpstr">
      <vt:lpstr>Pattanakarn Heavy</vt:lpstr>
      <vt:lpstr>Bebas Neue Bold</vt:lpstr>
      <vt:lpstr>Arial</vt:lpstr>
      <vt:lpstr>Calibri</vt:lpstr>
      <vt:lpstr>Canva Sans Bold</vt:lpstr>
      <vt:lpstr>Pattanakarn Bold</vt:lpstr>
      <vt:lpstr>Archivo Black</vt:lpstr>
      <vt:lpstr>Poppins</vt:lpstr>
      <vt:lpstr>Open Sans</vt:lpstr>
      <vt:lpstr>Open Sans Bold</vt:lpstr>
      <vt:lpstr>Poppins Semi-Bold</vt:lpstr>
      <vt:lpstr>Pattanakarn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</dc:title>
  <cp:lastModifiedBy>~Trofel~</cp:lastModifiedBy>
  <cp:revision>2</cp:revision>
  <dcterms:created xsi:type="dcterms:W3CDTF">2006-08-16T00:00:00Z</dcterms:created>
  <dcterms:modified xsi:type="dcterms:W3CDTF">2024-07-05T19:32:56Z</dcterms:modified>
  <dc:identifier>DAGJ0YNsAHM</dc:identifier>
</cp:coreProperties>
</file>